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332" r:id="rId4"/>
    <p:sldId id="307" r:id="rId5"/>
    <p:sldId id="333" r:id="rId6"/>
    <p:sldId id="301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F83"/>
    <a:srgbClr val="3C1B71"/>
    <a:srgbClr val="4F2683"/>
    <a:srgbClr val="F6AC41"/>
    <a:srgbClr val="DE3B3C"/>
    <a:srgbClr val="ABC61F"/>
    <a:srgbClr val="157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BF51A0-0A4E-46C3-96CF-9CC2DACF90E9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D27A40-8EC4-4E9F-8C67-84562EF10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1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BB46A7-6E4D-4044-BDD2-2284CAA678A6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956F42-A2FD-43FF-9F0C-9ED55FA3A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51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BBD49B-96BD-4982-9788-26FCBE00A7B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1853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A24132-0250-4405-AA18-BDD5A9D048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906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0F447B-C2D4-492C-A3A9-D017AF6205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277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2BA9A5-12EF-41A2-9F8C-60E7CDA254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1314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AA52A3-56A5-47D6-9B64-08CC42F4F61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556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C483-DF91-424B-B4DC-B5B5978A01C6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79E-CCAF-4DFC-B0BF-D07631063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3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8424-BEF1-4685-8CE9-E4C48A4AE931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A1671-0FC5-446E-84B1-E4F6D6B01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3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CFB97-481E-4377-A1D1-FF060B0D5297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5C7D3-E661-4476-9CAC-95E0AFC47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6128C-8EE0-4E96-AF46-4FBF29ABAD03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8766E-F325-4731-8B83-2ED960332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A9983-E967-4943-B56D-603468FB6AE2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C2509-844B-4D4E-B400-DFBD4D656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1228D-A39E-4E9F-A989-8D35C39DA94A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CE696-7F58-4694-913C-5C7FC2753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0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AB8B1-AD8B-48E6-872A-6811FB104EB1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FA89B-C685-4497-9006-57F319FCC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3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B3C42-9D8D-4819-B23B-C470526A53C3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B8276-0E7F-4369-9CE6-848395109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0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A8DA-B970-4600-80A8-21D601FCE715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39912-2976-4F3D-9C6F-5BA85A666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6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49E14-8DB0-4949-BDD0-8496C37B137B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5EEC8-09AF-4B2A-9B5D-A9472075A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7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45CEC-CCDF-472E-AAA4-6ECE1286CA64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F3185-F345-4CCD-A8B0-B8B4FB522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3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48E16C-0E73-4815-83F8-8D59BBCD6BB6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36EBD0-B64A-473A-B8DB-C07030DC6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ts val="1200"/>
        </a:spcAft>
        <a:defRPr sz="5000" b="1" kern="1200">
          <a:solidFill>
            <a:srgbClr val="3C1B71"/>
          </a:solidFill>
          <a:latin typeface="Arial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9pPr>
    </p:titleStyle>
    <p:bodyStyle>
      <a:lvl1pPr marL="687388" indent="-687388" algn="l" defTabSz="457200" rtl="0" eaLnBrk="0" fontAlgn="base" hangingPunct="0">
        <a:spcBef>
          <a:spcPct val="0"/>
        </a:spcBef>
        <a:spcAft>
          <a:spcPts val="2400"/>
        </a:spcAft>
        <a:buSzPct val="75000"/>
        <a:buFont typeface="Arial" charset="0"/>
        <a:buChar char="•"/>
        <a:defRPr sz="2800" kern="1200">
          <a:solidFill>
            <a:srgbClr val="807F83"/>
          </a:solidFill>
          <a:latin typeface="Arial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807F83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807F83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807F83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807F8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main_page_whit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280988" y="573088"/>
            <a:ext cx="8005762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6000" b="1" dirty="0" smtClean="0">
                <a:solidFill>
                  <a:srgbClr val="3C1B7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Single Cell Spatial Transcriptomics and new technology updates</a:t>
            </a:r>
            <a:endParaRPr lang="en-US" altLang="en-US" sz="6000" b="1" dirty="0">
              <a:solidFill>
                <a:srgbClr val="3C1B7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altLang="en-US" sz="3600" dirty="0" smtClean="0">
              <a:solidFill>
                <a:srgbClr val="3C1B7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/>
            <a:r>
              <a:rPr lang="en-US" altLang="en-US" sz="3600" dirty="0" smtClean="0">
                <a:solidFill>
                  <a:srgbClr val="3C1B7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March</a:t>
            </a:r>
            <a:r>
              <a:rPr lang="en-US" altLang="en-US" sz="3600" dirty="0" smtClean="0">
                <a:solidFill>
                  <a:srgbClr val="3C1B7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3600" dirty="0">
                <a:solidFill>
                  <a:srgbClr val="3C1B7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altLang="en-US" sz="3600" dirty="0" smtClean="0">
                <a:solidFill>
                  <a:srgbClr val="3C1B7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, 2024</a:t>
            </a:r>
            <a:endParaRPr lang="en-US" altLang="en-US" sz="3600" dirty="0">
              <a:solidFill>
                <a:srgbClr val="3C1B7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/>
            <a:r>
              <a:rPr lang="en-US" altLang="en-US" sz="3600" dirty="0" smtClean="0">
                <a:solidFill>
                  <a:srgbClr val="3C1B7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London </a:t>
            </a:r>
            <a:r>
              <a:rPr lang="en-US" altLang="en-US" sz="3600" dirty="0" smtClean="0">
                <a:solidFill>
                  <a:srgbClr val="3C1B7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Regional Genomics Centre</a:t>
            </a:r>
            <a:endParaRPr lang="en-US" altLang="en-US" sz="3600" dirty="0">
              <a:solidFill>
                <a:srgbClr val="3C1B7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5340743" y="104775"/>
            <a:ext cx="35492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1600" dirty="0">
                <a:solidFill>
                  <a:srgbClr val="4F2683"/>
                </a:solidFill>
                <a:latin typeface="Arial" charset="0"/>
              </a:rPr>
              <a:t>London Regional Genomics Centre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269875" y="573088"/>
            <a:ext cx="8005763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en-US" sz="5000" b="1" dirty="0" smtClean="0">
                <a:solidFill>
                  <a:srgbClr val="3C1B7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Today’s </a:t>
            </a:r>
            <a:r>
              <a:rPr lang="en-US" altLang="en-US" sz="5000" b="1" dirty="0">
                <a:solidFill>
                  <a:srgbClr val="3C1B7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Agenda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rgbClr val="807F83"/>
                </a:solidFill>
                <a:latin typeface="Arial" charset="0"/>
              </a:rPr>
              <a:t>LRGC – Core Lab Updates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rgbClr val="807F83"/>
                </a:solidFill>
                <a:latin typeface="Arial" charset="0"/>
              </a:rPr>
              <a:t>Oxford Nanopore Technologies </a:t>
            </a:r>
            <a:r>
              <a:rPr lang="en-US" altLang="en-US" sz="2400" dirty="0" smtClean="0">
                <a:solidFill>
                  <a:srgbClr val="807F83"/>
                </a:solidFill>
                <a:latin typeface="Arial" charset="0"/>
              </a:rPr>
              <a:t>– Sequencing from 		Plasmids to Genomes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rgbClr val="807F83"/>
                </a:solidFill>
                <a:latin typeface="Arial" charset="0"/>
              </a:rPr>
              <a:t>Illumina</a:t>
            </a:r>
            <a:r>
              <a:rPr lang="en-US" altLang="en-US" sz="2400" dirty="0" smtClean="0">
                <a:solidFill>
                  <a:srgbClr val="807F83"/>
                </a:solidFill>
                <a:latin typeface="Arial" charset="0"/>
              </a:rPr>
              <a:t> – 2024 Updates: NextSeq 2000, X-LEAP, 	Informatics and more</a:t>
            </a:r>
          </a:p>
          <a:p>
            <a:pPr eaLnBrk="1" hangingPunct="1"/>
            <a:endParaRPr lang="en-US" altLang="en-US" sz="2400" dirty="0" smtClean="0">
              <a:solidFill>
                <a:srgbClr val="807F83"/>
              </a:solidFill>
              <a:latin typeface="Arial" charset="0"/>
            </a:endParaRPr>
          </a:p>
          <a:p>
            <a:pPr eaLnBrk="1" hangingPunct="1"/>
            <a:r>
              <a:rPr lang="en-US" altLang="en-US" sz="2400" dirty="0">
                <a:solidFill>
                  <a:srgbClr val="807F83"/>
                </a:solidFill>
                <a:latin typeface="Arial" charset="0"/>
              </a:rPr>
              <a:t>	</a:t>
            </a:r>
            <a:r>
              <a:rPr lang="en-US" altLang="en-US" sz="2400" dirty="0" smtClean="0">
                <a:solidFill>
                  <a:srgbClr val="807F83"/>
                </a:solidFill>
                <a:latin typeface="Arial" charset="0"/>
              </a:rPr>
              <a:t>	Coffee break</a:t>
            </a:r>
          </a:p>
          <a:p>
            <a:pPr eaLnBrk="1" hangingPunct="1"/>
            <a:endParaRPr lang="en-US" altLang="en-US" sz="2400" dirty="0" smtClean="0">
              <a:solidFill>
                <a:srgbClr val="807F83"/>
              </a:solidFill>
              <a:latin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err="1" smtClean="0">
                <a:solidFill>
                  <a:srgbClr val="807F83"/>
                </a:solidFill>
                <a:latin typeface="Arial" charset="0"/>
              </a:rPr>
              <a:t>nanoString</a:t>
            </a:r>
            <a:r>
              <a:rPr lang="en-US" altLang="en-US" sz="2400" dirty="0" smtClean="0">
                <a:solidFill>
                  <a:srgbClr val="807F83"/>
                </a:solidFill>
                <a:latin typeface="Arial" charset="0"/>
              </a:rPr>
              <a:t> – </a:t>
            </a:r>
            <a:r>
              <a:rPr lang="en-US" altLang="en-US" sz="2400" dirty="0" err="1" smtClean="0">
                <a:solidFill>
                  <a:srgbClr val="807F83"/>
                </a:solidFill>
                <a:latin typeface="Arial" charset="0"/>
              </a:rPr>
              <a:t>GeoMX</a:t>
            </a:r>
            <a:r>
              <a:rPr lang="en-US" altLang="en-US" sz="2400" dirty="0" smtClean="0">
                <a:solidFill>
                  <a:srgbClr val="807F83"/>
                </a:solidFill>
                <a:latin typeface="Arial" charset="0"/>
              </a:rPr>
              <a:t> Spatial Profiling and nCounter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rgbClr val="807F83"/>
                </a:solidFill>
                <a:latin typeface="Arial" charset="0"/>
              </a:rPr>
              <a:t>10x Genomics </a:t>
            </a:r>
            <a:r>
              <a:rPr lang="en-US" altLang="en-US" sz="2400" dirty="0" smtClean="0">
                <a:solidFill>
                  <a:srgbClr val="807F83"/>
                </a:solidFill>
                <a:latin typeface="Arial" charset="0"/>
              </a:rPr>
              <a:t>– From Single Cell to Spatial 	Transcriptomics and back again</a:t>
            </a:r>
          </a:p>
          <a:p>
            <a:pPr eaLnBrk="1" hangingPunct="1"/>
            <a:endParaRPr lang="en-US" altLang="en-US" sz="2400" dirty="0" smtClean="0">
              <a:solidFill>
                <a:srgbClr val="807F83"/>
              </a:solidFill>
              <a:latin typeface="Arial" charset="0"/>
            </a:endParaRPr>
          </a:p>
          <a:p>
            <a:pPr eaLnBrk="1" hangingPunct="1"/>
            <a:r>
              <a:rPr lang="en-US" altLang="en-US" sz="2400" dirty="0">
                <a:solidFill>
                  <a:srgbClr val="807F83"/>
                </a:solidFill>
                <a:latin typeface="Arial" charset="0"/>
              </a:rPr>
              <a:t>	</a:t>
            </a:r>
            <a:r>
              <a:rPr lang="en-US" altLang="en-US" sz="2400" dirty="0" smtClean="0">
                <a:solidFill>
                  <a:srgbClr val="807F83"/>
                </a:solidFill>
                <a:latin typeface="Arial" charset="0"/>
              </a:rPr>
              <a:t>	Lunch</a:t>
            </a:r>
          </a:p>
          <a:p>
            <a:pPr eaLnBrk="1" hangingPunct="1"/>
            <a:endParaRPr lang="en-US" altLang="en-US" sz="3200" dirty="0">
              <a:solidFill>
                <a:srgbClr val="807F8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450"/>
            <a:ext cx="8229600" cy="859187"/>
          </a:xfrm>
        </p:spPr>
        <p:txBody>
          <a:bodyPr/>
          <a:lstStyle/>
          <a:p>
            <a:r>
              <a:rPr lang="en-US" dirty="0" smtClean="0"/>
              <a:t>LRGC Core Lab Updates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0266" y="4630814"/>
            <a:ext cx="1743054" cy="14848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892" y="4731837"/>
            <a:ext cx="1741388" cy="12827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1675051"/>
            <a:ext cx="708457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807F83"/>
                </a:solidFill>
                <a:latin typeface="Arial" charset="0"/>
              </a:rPr>
              <a:t>CellDrop </a:t>
            </a:r>
            <a:r>
              <a:rPr lang="en-US" altLang="en-US" sz="2800" dirty="0" smtClean="0">
                <a:solidFill>
                  <a:srgbClr val="807F83"/>
                </a:solidFill>
                <a:latin typeface="Arial" charset="0"/>
              </a:rPr>
              <a:t>cell </a:t>
            </a:r>
            <a:r>
              <a:rPr lang="en-US" altLang="en-US" sz="2800" dirty="0">
                <a:solidFill>
                  <a:srgbClr val="807F83"/>
                </a:solidFill>
                <a:latin typeface="Arial" charset="0"/>
              </a:rPr>
              <a:t>counter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 smtClean="0">
                <a:solidFill>
                  <a:srgbClr val="807F83"/>
                </a:solidFill>
                <a:latin typeface="Arial" charset="0"/>
              </a:rPr>
              <a:t>nanoString</a:t>
            </a:r>
            <a:r>
              <a:rPr lang="en-US" altLang="en-US" sz="2800" dirty="0">
                <a:solidFill>
                  <a:srgbClr val="807F83"/>
                </a:solidFill>
                <a:latin typeface="Arial" charset="0"/>
              </a:rPr>
              <a:t>: nCounter and </a:t>
            </a:r>
            <a:r>
              <a:rPr lang="en-US" altLang="en-US" sz="2800" dirty="0" err="1">
                <a:solidFill>
                  <a:srgbClr val="807F83"/>
                </a:solidFill>
                <a:latin typeface="Arial" charset="0"/>
              </a:rPr>
              <a:t>GeoMX</a:t>
            </a:r>
            <a:r>
              <a:rPr lang="en-US" altLang="en-US" sz="2800" dirty="0">
                <a:solidFill>
                  <a:srgbClr val="807F83"/>
                </a:solidFill>
                <a:latin typeface="Arial" charset="0"/>
              </a:rPr>
              <a:t> (room 4242)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807F83"/>
                </a:solidFill>
                <a:latin typeface="Arial" charset="0"/>
              </a:rPr>
              <a:t>10x Genomics: Chromium </a:t>
            </a:r>
            <a:r>
              <a:rPr lang="en-US" altLang="en-US" sz="2800" dirty="0" err="1">
                <a:solidFill>
                  <a:srgbClr val="807F83"/>
                </a:solidFill>
                <a:latin typeface="Arial" charset="0"/>
              </a:rPr>
              <a:t>iX</a:t>
            </a:r>
            <a:r>
              <a:rPr lang="en-US" altLang="en-US" sz="2800" dirty="0">
                <a:solidFill>
                  <a:srgbClr val="807F83"/>
                </a:solidFill>
                <a:latin typeface="Arial" charset="0"/>
              </a:rPr>
              <a:t> and </a:t>
            </a:r>
            <a:r>
              <a:rPr lang="en-US" altLang="en-US" sz="2800" dirty="0" smtClean="0">
                <a:solidFill>
                  <a:srgbClr val="807F83"/>
                </a:solidFill>
                <a:latin typeface="Arial" charset="0"/>
              </a:rPr>
              <a:t>CytAssist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807F83"/>
                </a:solidFill>
                <a:latin typeface="Arial" charset="0"/>
              </a:rPr>
              <a:t>Oxford </a:t>
            </a:r>
            <a:r>
              <a:rPr lang="en-US" altLang="en-US" sz="2800" dirty="0">
                <a:solidFill>
                  <a:srgbClr val="807F83"/>
                </a:solidFill>
                <a:latin typeface="Arial" charset="0"/>
              </a:rPr>
              <a:t>Nanopore Technologies: MinION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807F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1928" y="5139652"/>
            <a:ext cx="2118360" cy="52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0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00413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Full Length </a:t>
            </a:r>
            <a:r>
              <a:rPr lang="en-US" dirty="0"/>
              <a:t>Plasmid </a:t>
            </a:r>
            <a:r>
              <a:rPr lang="en-US" dirty="0" smtClean="0"/>
              <a:t>Sequencing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569" y="4591091"/>
            <a:ext cx="1741388" cy="12827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1675051"/>
            <a:ext cx="708457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in </a:t>
            </a:r>
            <a:r>
              <a:rPr lang="en-US" sz="2800" dirty="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 with Flow </a:t>
            </a:r>
            <a:r>
              <a:rPr lang="en-US" sz="2800" dirty="0" smtClean="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Genomics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$20 CAD per plasmid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Plasmids up to </a:t>
            </a:r>
            <a:r>
              <a:rPr lang="en-US" sz="28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30kb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uL at 30 ng/uL</a:t>
            </a:r>
            <a:endParaRPr lang="en-US" sz="28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primers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submission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r>
              <a:rPr lang="en-US" sz="28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FASTA </a:t>
            </a:r>
            <a:r>
              <a:rPr lang="en-US" sz="2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and an annotated plasmid map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</a:t>
            </a:r>
            <a:r>
              <a:rPr lang="en-US" sz="28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endParaRPr lang="en-US" sz="28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597" y="2369020"/>
            <a:ext cx="2118360" cy="52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39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651" y="573088"/>
            <a:ext cx="7496428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800" b="1" dirty="0" smtClean="0">
                <a:solidFill>
                  <a:srgbClr val="3B1B70"/>
                </a:solidFill>
                <a:latin typeface="Arial"/>
                <a:cs typeface="Arial Unicode MS"/>
              </a:rPr>
              <a:t>LRGC </a:t>
            </a:r>
            <a:r>
              <a:rPr lang="en-US" sz="4800" b="1" dirty="0">
                <a:solidFill>
                  <a:srgbClr val="3B1B70"/>
                </a:solidFill>
                <a:latin typeface="Arial"/>
                <a:cs typeface="Arial Unicode MS"/>
              </a:rPr>
              <a:t>Services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Experimental </a:t>
            </a: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design / budgets / letters of support</a:t>
            </a:r>
            <a:endParaRPr lang="en-US" dirty="0" smtClean="0">
              <a:solidFill>
                <a:srgbClr val="807F83"/>
              </a:solidFill>
              <a:latin typeface="Arial"/>
              <a:cs typeface="Arial"/>
            </a:endParaRP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807F83"/>
                </a:solidFill>
                <a:latin typeface="Arial"/>
                <a:cs typeface="Arial"/>
              </a:rPr>
              <a:t>Sanger (capillary) </a:t>
            </a: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sequencing / fragment analysis</a:t>
            </a:r>
            <a:endParaRPr lang="en-US" dirty="0">
              <a:solidFill>
                <a:srgbClr val="807F83"/>
              </a:solidFill>
              <a:latin typeface="Arial"/>
              <a:cs typeface="Arial"/>
            </a:endParaRP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807F83"/>
                </a:solidFill>
                <a:latin typeface="Arial"/>
                <a:cs typeface="Arial"/>
              </a:rPr>
              <a:t>qPCR (</a:t>
            </a:r>
            <a:r>
              <a:rPr lang="en-US" dirty="0" err="1">
                <a:solidFill>
                  <a:srgbClr val="807F83"/>
                </a:solidFill>
                <a:latin typeface="Arial"/>
                <a:cs typeface="Arial"/>
              </a:rPr>
              <a:t>ViiA</a:t>
            </a:r>
            <a:r>
              <a:rPr lang="en-US" dirty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7)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Oxford </a:t>
            </a:r>
            <a:r>
              <a:rPr lang="en-US" dirty="0">
                <a:solidFill>
                  <a:srgbClr val="807F83"/>
                </a:solidFill>
                <a:latin typeface="Arial"/>
                <a:cs typeface="Arial"/>
              </a:rPr>
              <a:t>Nanopore </a:t>
            </a: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MinION whole </a:t>
            </a:r>
            <a:r>
              <a:rPr lang="en-US" dirty="0">
                <a:solidFill>
                  <a:srgbClr val="807F83"/>
                </a:solidFill>
                <a:latin typeface="Arial"/>
                <a:cs typeface="Arial"/>
              </a:rPr>
              <a:t>plasmid </a:t>
            </a: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sequencing</a:t>
            </a:r>
            <a:endParaRPr lang="en-US" dirty="0">
              <a:solidFill>
                <a:srgbClr val="807F83"/>
              </a:solidFill>
              <a:latin typeface="Arial"/>
              <a:cs typeface="Arial"/>
            </a:endParaRP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Agilent </a:t>
            </a: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Bioanalyzer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CellDrop cell counter</a:t>
            </a:r>
            <a:endParaRPr lang="en-US" dirty="0" smtClean="0">
              <a:solidFill>
                <a:srgbClr val="807F83"/>
              </a:solidFill>
              <a:latin typeface="Arial"/>
              <a:cs typeface="Arial"/>
            </a:endParaRP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Illumina </a:t>
            </a: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NGS: MiSeq and NextSeq 500</a:t>
            </a:r>
            <a:endParaRPr lang="en-US" dirty="0" smtClean="0">
              <a:solidFill>
                <a:srgbClr val="807F83"/>
              </a:solidFill>
              <a:latin typeface="Arial"/>
              <a:cs typeface="Arial"/>
            </a:endParaRP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Single Cell sequencing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Spatial Transcriptomics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rgbClr val="807F83"/>
                </a:solidFill>
                <a:latin typeface="Arial"/>
                <a:cs typeface="Arial"/>
              </a:rPr>
              <a:t>n</a:t>
            </a:r>
            <a:r>
              <a:rPr lang="en-US" dirty="0" err="1" smtClean="0">
                <a:solidFill>
                  <a:srgbClr val="807F83"/>
                </a:solidFill>
                <a:latin typeface="Arial"/>
                <a:cs typeface="Arial"/>
              </a:rPr>
              <a:t>anoString</a:t>
            </a: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nCounter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Data </a:t>
            </a:r>
            <a:r>
              <a:rPr lang="en-US" dirty="0" smtClean="0">
                <a:solidFill>
                  <a:srgbClr val="807F83"/>
                </a:solidFill>
                <a:latin typeface="Arial"/>
                <a:cs typeface="Arial"/>
              </a:rPr>
              <a:t>analysis</a:t>
            </a:r>
            <a:endParaRPr lang="en-US" dirty="0">
              <a:solidFill>
                <a:srgbClr val="807F83"/>
              </a:solidFill>
              <a:latin typeface="Arial"/>
              <a:cs typeface="Arial"/>
            </a:endParaRP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807F8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978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11468</TotalTime>
  <Words>204</Words>
  <Application>Microsoft Office PowerPoint</Application>
  <PresentationFormat>On-screen Show (4:3)</PresentationFormat>
  <Paragraphs>47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Unicode MS</vt:lpstr>
      <vt:lpstr>Calibri</vt:lpstr>
      <vt:lpstr>Office Theme</vt:lpstr>
      <vt:lpstr>PowerPoint Presentation</vt:lpstr>
      <vt:lpstr>PowerPoint Presentation</vt:lpstr>
      <vt:lpstr>PowerPoint Presentation</vt:lpstr>
      <vt:lpstr>LRGC Core Lab Updates </vt:lpstr>
      <vt:lpstr> Full Length Plasmid Sequencing  </vt:lpstr>
      <vt:lpstr>PowerPoint Presentation</vt:lpstr>
      <vt:lpstr>PowerPoint Presentation</vt:lpstr>
    </vt:vector>
  </TitlesOfParts>
  <Company>UWO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David Carter</cp:lastModifiedBy>
  <cp:revision>410</cp:revision>
  <cp:lastPrinted>2012-01-12T15:01:17Z</cp:lastPrinted>
  <dcterms:created xsi:type="dcterms:W3CDTF">2011-12-23T15:22:14Z</dcterms:created>
  <dcterms:modified xsi:type="dcterms:W3CDTF">2024-02-29T22:20:10Z</dcterms:modified>
</cp:coreProperties>
</file>